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0"/>
  </p:notesMasterIdLst>
  <p:sldIdLst>
    <p:sldId id="259" r:id="rId7"/>
    <p:sldId id="260" r:id="rId8"/>
    <p:sldId id="271" r:id="rId9"/>
    <p:sldId id="277" r:id="rId10"/>
    <p:sldId id="274" r:id="rId11"/>
    <p:sldId id="272" r:id="rId12"/>
    <p:sldId id="275" r:id="rId13"/>
    <p:sldId id="273" r:id="rId14"/>
    <p:sldId id="276" r:id="rId15"/>
    <p:sldId id="27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8" r:id="rId26"/>
    <p:sldId id="279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21" d="100"/>
          <a:sy n="12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A08C-C3BA-4C29-B8FE-F1B4217CC46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4C390-D2B0-4B2A-9A09-16F69AA0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C390-D2B0-4B2A-9A09-16F69AA07A5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16B-A5BA-4730-99EC-72B56C98F088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1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D0F-38CB-45C5-8D3A-F165BDF9D5DB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279C-EE1E-4137-9E0A-4E8342D80180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16B-A5BA-4730-99EC-72B56C98F0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EACB-D007-468A-870F-84E5E3482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40F-FE4F-4ED7-871C-CCA22EEA2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C442-7029-4E6F-98AA-C26B5F13D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1F73-9409-4321-8A9D-4084E07FC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7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8D95-B2A7-4F0C-B5AD-B1DD2D138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3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276-9835-4226-8C76-45E7ECE9F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2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9810-F2BC-4873-8F25-468CBBB7C6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EACB-D007-468A-870F-84E5E34829A2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0AE-CE20-4EBE-AAB9-1F0108A95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9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D0F-38CB-45C5-8D3A-F165BDF9D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25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279C-EE1E-4137-9E0A-4E8342D80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16B-A5BA-4730-99EC-72B56C98F0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2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EACB-D007-468A-870F-84E5E3482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40F-FE4F-4ED7-871C-CCA22EEA2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42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C442-7029-4E6F-98AA-C26B5F13D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3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1F73-9409-4321-8A9D-4084E07FC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31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8D95-B2A7-4F0C-B5AD-B1DD2D138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1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276-9835-4226-8C76-45E7ECE9F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6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40F-FE4F-4ED7-871C-CCA22EEA2055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9810-F2BC-4873-8F25-468CBBB7C6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86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0AE-CE20-4EBE-AAB9-1F0108A95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5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D0F-38CB-45C5-8D3A-F165BDF9D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94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279C-EE1E-4137-9E0A-4E8342D80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4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16B-A5BA-4730-99EC-72B56C98F0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2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EACB-D007-468A-870F-84E5E3482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7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40F-FE4F-4ED7-871C-CCA22EEA2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42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C442-7029-4E6F-98AA-C26B5F13D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3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1F73-9409-4321-8A9D-4084E07FC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31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8D95-B2A7-4F0C-B5AD-B1DD2D138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C442-7029-4E6F-98AA-C26B5F13D2B2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276-9835-4226-8C76-45E7ECE9F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67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9810-F2BC-4873-8F25-468CBBB7C6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86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0AE-CE20-4EBE-AAB9-1F0108A95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5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D0F-38CB-45C5-8D3A-F165BDF9D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94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279C-EE1E-4137-9E0A-4E8342D80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4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16B-A5BA-4730-99EC-72B56C98F0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2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EACB-D007-468A-870F-84E5E3482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7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40F-FE4F-4ED7-871C-CCA22EEA2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42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C442-7029-4E6F-98AA-C26B5F13D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3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1F73-9409-4321-8A9D-4084E07FC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3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1F73-9409-4321-8A9D-4084E07FC442}" type="datetime1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9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8D95-B2A7-4F0C-B5AD-B1DD2D138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15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276-9835-4226-8C76-45E7ECE9F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67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9810-F2BC-4873-8F25-468CBBB7C6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86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0AE-CE20-4EBE-AAB9-1F0108A95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5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D0F-38CB-45C5-8D3A-F165BDF9D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94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279C-EE1E-4137-9E0A-4E8342D80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4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16B-A5BA-4730-99EC-72B56C98F0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6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EACB-D007-468A-870F-84E5E3482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36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40F-FE4F-4ED7-871C-CCA22EEA2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97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C442-7029-4E6F-98AA-C26B5F13D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8D95-B2A7-4F0C-B5AD-B1DD2D138863}" type="datetime1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0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1F73-9409-4321-8A9D-4084E07FC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69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8D95-B2A7-4F0C-B5AD-B1DD2D138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87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276-9835-4226-8C76-45E7ECE9F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06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9810-F2BC-4873-8F25-468CBBB7C6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01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0AE-CE20-4EBE-AAB9-1F0108A95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25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D0F-38CB-45C5-8D3A-F165BDF9D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59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279C-EE1E-4137-9E0A-4E8342D80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276-9835-4226-8C76-45E7ECE9F8A9}" type="datetime1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6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9810-F2BC-4873-8F25-468CBBB7C6A7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0AE-CE20-4EBE-AAB9-1F0108A9506B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8C66-C7EE-4CB2-A9BD-49A5625DADD4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B62-750D-4B2F-85A7-9CBA7CE189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FA9A6-7DB0-4091-970E-240E320AC2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8C66-C7EE-4CB2-A9BD-49A5625DA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FA9A6-7DB0-4091-970E-240E320AC2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8C66-C7EE-4CB2-A9BD-49A5625DA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FA9A6-7DB0-4091-970E-240E320AC2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8C66-C7EE-4CB2-A9BD-49A5625DA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FA9A6-7DB0-4091-970E-240E320AC2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8C66-C7EE-4CB2-A9BD-49A5625DA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FA9A6-7DB0-4091-970E-240E320AC2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8C66-C7EE-4CB2-A9BD-49A5625DA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FA9A6-7DB0-4091-970E-240E320AC2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8D9B8-1EFF-45A0-BB1A-AFF92E5EC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153" y="3257839"/>
            <a:ext cx="10156952" cy="1367871"/>
          </a:xfrm>
        </p:spPr>
        <p:txBody>
          <a:bodyPr>
            <a:noAutofit/>
          </a:bodyPr>
          <a:lstStyle/>
          <a:p>
            <a:r>
              <a:rPr lang="en-US" sz="4000" dirty="0"/>
              <a:t>Nine Guiding Principles for Improving </a:t>
            </a:r>
            <a:br>
              <a:rPr lang="en-US" sz="4000" dirty="0"/>
            </a:br>
            <a:r>
              <a:rPr lang="en-US" sz="4000" dirty="0"/>
              <a:t>IT Service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B1847A-E75F-4850-8FFB-9D5E924A60B2}"/>
              </a:ext>
            </a:extLst>
          </p:cNvPr>
          <p:cNvSpPr/>
          <p:nvPr/>
        </p:nvSpPr>
        <p:spPr>
          <a:xfrm>
            <a:off x="2641420" y="4761949"/>
            <a:ext cx="7968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Jeff Jensen, ITIL Expert/Founder, I Train IT Leaders LLC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825D68-BE80-45D6-B4A5-6E41828C58CA}"/>
              </a:ext>
            </a:extLst>
          </p:cNvPr>
          <p:cNvSpPr/>
          <p:nvPr/>
        </p:nvSpPr>
        <p:spPr>
          <a:xfrm>
            <a:off x="4944339" y="2536829"/>
            <a:ext cx="3362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latin typeface="+mj-lt"/>
              </a:rPr>
              <a:t>2:30PM to 3:30PM</a:t>
            </a:r>
          </a:p>
        </p:txBody>
      </p:sp>
    </p:spTree>
    <p:extLst>
      <p:ext uri="{BB962C8B-B14F-4D97-AF65-F5344CB8AC3E}">
        <p14:creationId xmlns:p14="http://schemas.microsoft.com/office/powerpoint/2010/main" val="31751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0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Nine Guiding Principles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15" y="905295"/>
            <a:ext cx="8495771" cy="553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4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3003331"/>
            <a:ext cx="10972800" cy="32253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Value is determined by the customer, not the service provider</a:t>
            </a:r>
          </a:p>
          <a:p>
            <a:r>
              <a:rPr lang="en-US" dirty="0" smtClean="0"/>
              <a:t>Activities that do not contribute value, either directly or indirectly, should be scrutinized for necessity and removed if possible</a:t>
            </a:r>
          </a:p>
          <a:p>
            <a:r>
              <a:rPr lang="en-US" dirty="0" smtClean="0"/>
              <a:t>Prioritizing work and improvement opportunities should be done based on which ones add the most value for the customer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1792"/>
            <a:ext cx="3651250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2892972"/>
            <a:ext cx="10972800" cy="33356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Focus should be not only on value, but also on the experience of the customers and users</a:t>
            </a:r>
          </a:p>
          <a:p>
            <a:r>
              <a:rPr lang="en-US" dirty="0" smtClean="0"/>
              <a:t>Perceptions of value outside of the actual outcome are based on user experience</a:t>
            </a:r>
          </a:p>
          <a:p>
            <a:r>
              <a:rPr lang="en-US" dirty="0" smtClean="0"/>
              <a:t>There may be multiple touchpoints where the customers/users interact with the service – key interactions =“moments of truth”</a:t>
            </a:r>
          </a:p>
          <a:p>
            <a:r>
              <a:rPr lang="en-US" dirty="0" smtClean="0"/>
              <a:t>Work to eliminate the most negative customer experience touchpoints to improve overall customer satisfaction with the service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1792"/>
            <a:ext cx="366077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2822028"/>
            <a:ext cx="10972800" cy="3406617"/>
          </a:xfrm>
        </p:spPr>
        <p:txBody>
          <a:bodyPr>
            <a:normAutofit/>
          </a:bodyPr>
          <a:lstStyle/>
          <a:p>
            <a:r>
              <a:rPr lang="en-US" dirty="0" smtClean="0"/>
              <a:t>Most services and processes have parts that work and add value – recognize the good work and effort that has been done</a:t>
            </a:r>
          </a:p>
          <a:p>
            <a:r>
              <a:rPr lang="en-US" dirty="0" smtClean="0"/>
              <a:t>Starting over from scratch should be the exception not the rule</a:t>
            </a:r>
          </a:p>
          <a:p>
            <a:r>
              <a:rPr lang="en-US" dirty="0" smtClean="0"/>
              <a:t>It is easier to redesign or streamline existing processes then to completely re-engineer the process</a:t>
            </a:r>
          </a:p>
          <a:p>
            <a:r>
              <a:rPr lang="en-US" dirty="0" smtClean="0"/>
              <a:t>Look for opportunities to improve efficiency and remove waste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81792"/>
            <a:ext cx="367982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2932386"/>
            <a:ext cx="10972800" cy="3296259"/>
          </a:xfrm>
        </p:spPr>
        <p:txBody>
          <a:bodyPr>
            <a:normAutofit/>
          </a:bodyPr>
          <a:lstStyle/>
          <a:p>
            <a:r>
              <a:rPr lang="en-US" dirty="0" smtClean="0"/>
              <a:t>Work to understand the value chain from an end to end perspective – “systems thinking”</a:t>
            </a:r>
          </a:p>
          <a:p>
            <a:r>
              <a:rPr lang="en-US" dirty="0" smtClean="0"/>
              <a:t>Improve velocity and flow by understanding interfaces and dependencies within and between services and processes</a:t>
            </a:r>
          </a:p>
          <a:p>
            <a:r>
              <a:rPr lang="en-US" dirty="0" smtClean="0"/>
              <a:t>Don’t optimize one process or activity at the expense of the overall service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81792"/>
            <a:ext cx="3535362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2656490"/>
            <a:ext cx="10972800" cy="35721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Organize work to make progress in small, manageable increments</a:t>
            </a:r>
          </a:p>
          <a:p>
            <a:r>
              <a:rPr lang="en-US" dirty="0" smtClean="0"/>
              <a:t>Resist the temptation to do everything at once</a:t>
            </a:r>
          </a:p>
          <a:p>
            <a:r>
              <a:rPr lang="en-US" dirty="0" smtClean="0"/>
              <a:t>Focus on smaller improvements is sharper and easier to maintain</a:t>
            </a:r>
          </a:p>
          <a:p>
            <a:r>
              <a:rPr lang="en-US" dirty="0" smtClean="0"/>
              <a:t>Easier to show value sooner and build upon incremental gains – keep the momentum going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4" y="181792"/>
            <a:ext cx="3478212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6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2577662"/>
            <a:ext cx="10972800" cy="34211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Don’t make decisions based on assumptions (or outdated documentation, or misaligned metrics)</a:t>
            </a:r>
          </a:p>
          <a:p>
            <a:r>
              <a:rPr lang="en-US" dirty="0" smtClean="0"/>
              <a:t>Unfounded assumptions can lead to poor decisions that can be disastrous to quality, budgets, and timelines</a:t>
            </a:r>
          </a:p>
          <a:p>
            <a:r>
              <a:rPr lang="en-US" dirty="0" smtClean="0"/>
              <a:t>To know what is really going on, observe and measure it directly</a:t>
            </a:r>
          </a:p>
          <a:p>
            <a:r>
              <a:rPr lang="en-US" dirty="0" smtClean="0"/>
              <a:t>Base decisions on information that is as accurate as can be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81" y="181792"/>
            <a:ext cx="3449638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2758966"/>
            <a:ext cx="10972800" cy="3469679"/>
          </a:xfrm>
        </p:spPr>
        <p:txBody>
          <a:bodyPr>
            <a:normAutofit/>
          </a:bodyPr>
          <a:lstStyle/>
          <a:p>
            <a:r>
              <a:rPr lang="en-US" dirty="0" smtClean="0"/>
              <a:t>Teams should be as aware as possible of what is happening, and why it is happening</a:t>
            </a:r>
          </a:p>
          <a:p>
            <a:r>
              <a:rPr lang="en-US" dirty="0" smtClean="0"/>
              <a:t>The more people are aware of what is going on, the more they will help and the less they will obstruct</a:t>
            </a:r>
          </a:p>
          <a:p>
            <a:r>
              <a:rPr lang="en-US" dirty="0" smtClean="0"/>
              <a:t>Make things as transparent as possible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81792"/>
            <a:ext cx="3421062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2507479"/>
            <a:ext cx="10972800" cy="37211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Best practice frameworks (Agile, DevOps, Lean, ITIL, </a:t>
            </a:r>
            <a:r>
              <a:rPr lang="en-US" dirty="0" err="1" smtClean="0"/>
              <a:t>etc</a:t>
            </a:r>
            <a:r>
              <a:rPr lang="en-US" dirty="0" smtClean="0"/>
              <a:t>) do not work well at all without appropriate communication and collaboration</a:t>
            </a:r>
          </a:p>
          <a:p>
            <a:r>
              <a:rPr lang="en-US" dirty="0" smtClean="0"/>
              <a:t>Identifying and managing all types of stakeholders is important</a:t>
            </a:r>
          </a:p>
          <a:p>
            <a:r>
              <a:rPr lang="en-US" dirty="0" smtClean="0"/>
              <a:t>The most important stakeholder is THE CUSTOMER – involve them early and often</a:t>
            </a:r>
          </a:p>
          <a:p>
            <a:r>
              <a:rPr lang="en-US" dirty="0" smtClean="0"/>
              <a:t>Having the right people involved in the right ways greatly increases the likelihood of long term success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81792"/>
            <a:ext cx="3449638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2814145"/>
            <a:ext cx="10972800" cy="29323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Ask the questions – Does this create value?  How does it create value?</a:t>
            </a:r>
          </a:p>
          <a:p>
            <a:r>
              <a:rPr lang="en-US" dirty="0" smtClean="0"/>
              <a:t>If something doesn’t provide value or a useful outcome, eliminate it</a:t>
            </a:r>
          </a:p>
          <a:p>
            <a:r>
              <a:rPr lang="en-US" dirty="0" smtClean="0"/>
              <a:t>For a process or procedure, use the minimum number of steps required to achieve the objective (minimum viable process)</a:t>
            </a:r>
          </a:p>
          <a:p>
            <a:r>
              <a:rPr lang="en-US" dirty="0" smtClean="0"/>
              <a:t>Challenging old assumptions and the status quo is often necessary</a:t>
            </a:r>
          </a:p>
          <a:p>
            <a:r>
              <a:rPr lang="en-US" dirty="0" smtClean="0"/>
              <a:t>Overly complex work methods rarely maximize outcomes or minimize costs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81792"/>
            <a:ext cx="36322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2"/>
            <a:ext cx="10972800" cy="479398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Reverse Q&amp;A</a:t>
            </a:r>
          </a:p>
          <a:p>
            <a:r>
              <a:rPr lang="en-US" dirty="0" smtClean="0"/>
              <a:t>Why ITIL Practitioner?</a:t>
            </a:r>
          </a:p>
          <a:p>
            <a:r>
              <a:rPr lang="en-US" dirty="0" smtClean="0"/>
              <a:t>The Nine Guiding Principles</a:t>
            </a:r>
          </a:p>
          <a:p>
            <a:r>
              <a:rPr lang="en-US" dirty="0" smtClean="0"/>
              <a:t>Breakout</a:t>
            </a:r>
          </a:p>
          <a:p>
            <a:r>
              <a:rPr lang="en-US" dirty="0" smtClean="0"/>
              <a:t>Report Out</a:t>
            </a:r>
          </a:p>
          <a:p>
            <a:r>
              <a:rPr lang="en-US" dirty="0" smtClean="0"/>
              <a:t>Q&amp;A</a:t>
            </a:r>
          </a:p>
          <a:p>
            <a:r>
              <a:rPr lang="en-US" dirty="0" smtClean="0"/>
              <a:t>Wrap-Up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Break-Out Session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3"/>
            <a:ext cx="10972800" cy="32949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Divide into teams</a:t>
            </a:r>
          </a:p>
          <a:p>
            <a:r>
              <a:rPr lang="en-US" dirty="0" smtClean="0"/>
              <a:t>Choose at least two (or more) guiding principles</a:t>
            </a:r>
          </a:p>
          <a:p>
            <a:r>
              <a:rPr lang="en-US" dirty="0" smtClean="0"/>
              <a:t>Discuss how you would combine the guiding principles you chose, and give an example of how you would use them to make an improvement or deliver a more positive outcome</a:t>
            </a:r>
          </a:p>
          <a:p>
            <a:r>
              <a:rPr lang="en-US" dirty="0" smtClean="0"/>
              <a:t>The team that gives the best report-out wins a prize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7" name="Picture 2" descr="ITSM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14" y="4729656"/>
            <a:ext cx="3156571" cy="1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13314" name="Picture 2" descr="http://dsgequip.com/wp-content/uploads/2014/04/questions-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53" y="1474019"/>
            <a:ext cx="5005494" cy="37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Train IT Leaders LLC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8" name="Picture 2" descr="http://www.newhorizons.com/portals/278/Images/ITIL-Qualification-Sche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96" y="1563623"/>
            <a:ext cx="7910208" cy="44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3318641" y="3610303"/>
            <a:ext cx="3011214" cy="1143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77807" y="3681249"/>
            <a:ext cx="819807" cy="90651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13186" y="4739533"/>
            <a:ext cx="8699938" cy="156667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Train IT Leaders LLC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2"/>
            <a:ext cx="5933089" cy="4979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Additional Classes:</a:t>
            </a:r>
          </a:p>
          <a:p>
            <a:pPr lvl="1"/>
            <a:r>
              <a:rPr lang="en-US" sz="2600" dirty="0" smtClean="0"/>
              <a:t>ITIL Foundation Overview, ITIL Executive Overview, DevOps Overview</a:t>
            </a:r>
          </a:p>
          <a:p>
            <a:pPr lvl="1"/>
            <a:r>
              <a:rPr lang="en-US" sz="2600" dirty="0" smtClean="0"/>
              <a:t>DevOps Foundation</a:t>
            </a:r>
          </a:p>
          <a:p>
            <a:pPr lvl="1"/>
            <a:r>
              <a:rPr lang="en-US" sz="2600" dirty="0" smtClean="0"/>
              <a:t>Certified Agile Service Manager</a:t>
            </a:r>
          </a:p>
          <a:p>
            <a:pPr lvl="1"/>
            <a:r>
              <a:rPr lang="en-US" sz="2600" dirty="0" smtClean="0"/>
              <a:t>Certified Process Design Engineer</a:t>
            </a:r>
          </a:p>
          <a:p>
            <a:pPr marL="0" indent="0">
              <a:buNone/>
            </a:pPr>
            <a:r>
              <a:rPr lang="en-US" dirty="0" smtClean="0"/>
              <a:t>Coming later in 2017:</a:t>
            </a:r>
          </a:p>
          <a:p>
            <a:pPr lvl="1"/>
            <a:r>
              <a:rPr lang="en-US" sz="2600" dirty="0" smtClean="0"/>
              <a:t>Business Relationship Management Professional</a:t>
            </a:r>
          </a:p>
          <a:p>
            <a:pPr lvl="1"/>
            <a:r>
              <a:rPr lang="en-US" sz="2600" dirty="0" smtClean="0"/>
              <a:t>Certified Agile Process Owner</a:t>
            </a:r>
          </a:p>
          <a:p>
            <a:pPr lvl="1"/>
            <a:r>
              <a:rPr lang="en-US" sz="2600" dirty="0" smtClean="0"/>
              <a:t>DevOps Leader</a:t>
            </a:r>
          </a:p>
          <a:p>
            <a:pPr lvl="1"/>
            <a:r>
              <a:rPr lang="en-US" sz="2600" dirty="0" smtClean="0"/>
              <a:t>ITSMF USA Boise LIG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7" name="Picture 4" descr="https://pbs.twimg.com/profile_images/523169886747365376/6En3goHA_40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48" y="4059620"/>
            <a:ext cx="2724488" cy="27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TSM Acade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07" y="1340070"/>
            <a:ext cx="3156571" cy="1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evOps Institu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08" y="2963918"/>
            <a:ext cx="1863168" cy="18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2"/>
            <a:ext cx="10972800" cy="4793983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audience</a:t>
            </a:r>
          </a:p>
          <a:p>
            <a:r>
              <a:rPr lang="en-US" dirty="0" smtClean="0"/>
              <a:t>Answering WIIFM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“Common Sense” isn’t always common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Best </a:t>
            </a:r>
            <a:r>
              <a:rPr lang="en-US" dirty="0"/>
              <a:t>A</a:t>
            </a:r>
            <a:r>
              <a:rPr lang="en-US" dirty="0" smtClean="0"/>
              <a:t>nswer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2"/>
            <a:ext cx="10972800" cy="479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Which of these statements about Value is true?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Defined as the benefits delivered in proportion to the resources put into acquiring them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The value of a service comes from what it enables someone to do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Comprised of outcomes, preferences, and perceptions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Best </a:t>
            </a:r>
            <a:r>
              <a:rPr lang="en-US" dirty="0"/>
              <a:t>A</a:t>
            </a:r>
            <a:r>
              <a:rPr lang="en-US" dirty="0" smtClean="0"/>
              <a:t>nswer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2"/>
            <a:ext cx="10972800" cy="479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term “service” is defined as: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 means of delivering value to customers by facilitating outcomes customers want to achieve without the ownership of specific costs and risks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Something you do for someone else whether they like it or not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Something I just paid good money for and it had better meet my expectations!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Best </a:t>
            </a:r>
            <a:r>
              <a:rPr lang="en-US" dirty="0"/>
              <a:t>A</a:t>
            </a:r>
            <a:r>
              <a:rPr lang="en-US" dirty="0" smtClean="0"/>
              <a:t>nswer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2"/>
            <a:ext cx="10972800" cy="479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is ITIL?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An acronym that stands for Italian Takeout Is Lunch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 set of publications that provide a framework for IT Service Management Best Practices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One of those certification classes </a:t>
            </a:r>
            <a:r>
              <a:rPr lang="en-US" dirty="0"/>
              <a:t>that I took a while ago but I’m pretty sure I slept through it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Best </a:t>
            </a:r>
            <a:r>
              <a:rPr lang="en-US" dirty="0"/>
              <a:t>A</a:t>
            </a:r>
            <a:r>
              <a:rPr lang="en-US" dirty="0" smtClean="0"/>
              <a:t>nswer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7483" y="1434662"/>
            <a:ext cx="10972800" cy="3255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What is the definition of Service Management?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An organizational unit that gets to be in charge of delivering services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 set of specialized organizational capabilities for providing value in the form of services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 team that takes the specifications from the customer and brings them down to the engineers…because…engineers are not good at dealing with customers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1026" name="Picture 2" descr="String of Pearls: Office Space me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38" y="4889695"/>
            <a:ext cx="2678325" cy="14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ffice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4889695"/>
            <a:ext cx="1356247" cy="16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ffice sp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93" y="4889696"/>
            <a:ext cx="2879704" cy="16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2596"/>
          </a:xfrm>
        </p:spPr>
        <p:txBody>
          <a:bodyPr/>
          <a:lstStyle/>
          <a:p>
            <a:r>
              <a:rPr lang="en-US" dirty="0" smtClean="0"/>
              <a:t>Why ITIL Practitioner?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4" y="1227958"/>
            <a:ext cx="10442712" cy="465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5405" y="6109138"/>
            <a:ext cx="38811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Source:  Images copyright ITSM Academy and /or Axelos unless otherwise noted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2134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ITIL Practitioner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FB62-750D-4B2F-85A7-9CBA7CE18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81792"/>
            <a:ext cx="1444307" cy="7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6413958"/>
            <a:ext cx="2246796" cy="314971"/>
          </a:xfrm>
          <a:prstGeom prst="rect">
            <a:avLst/>
          </a:prstGeom>
        </p:spPr>
      </p:pic>
      <p:pic>
        <p:nvPicPr>
          <p:cNvPr id="8" name="Picture 2" descr="http://www.newhorizons.com/portals/278/Images/ITIL-Qualification-Sche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96" y="1356676"/>
            <a:ext cx="7910208" cy="44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730</TotalTime>
  <Words>950</Words>
  <Application>Microsoft Office PowerPoint</Application>
  <PresentationFormat>Custom</PresentationFormat>
  <Paragraphs>138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Nine Guiding Principles for Improving  IT Service Management</vt:lpstr>
      <vt:lpstr>Agenda</vt:lpstr>
      <vt:lpstr>Introduction</vt:lpstr>
      <vt:lpstr>Choose the Best Answer</vt:lpstr>
      <vt:lpstr>Choose the Best Answer</vt:lpstr>
      <vt:lpstr>Choose the Best Answer</vt:lpstr>
      <vt:lpstr>Choose the Best Answer</vt:lpstr>
      <vt:lpstr>Why ITIL Practitioner?</vt:lpstr>
      <vt:lpstr>ITIL Practitioner</vt:lpstr>
      <vt:lpstr>Nine Guiding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Break-Out Session</vt:lpstr>
      <vt:lpstr>Q&amp;A</vt:lpstr>
      <vt:lpstr>I Train IT Leaders LLC</vt:lpstr>
      <vt:lpstr>I Train IT Leaders LLC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Ellsworth</dc:creator>
  <cp:lastModifiedBy>Jeff</cp:lastModifiedBy>
  <cp:revision>49</cp:revision>
  <dcterms:created xsi:type="dcterms:W3CDTF">2016-05-03T16:29:22Z</dcterms:created>
  <dcterms:modified xsi:type="dcterms:W3CDTF">2017-05-11T04:43:25Z</dcterms:modified>
</cp:coreProperties>
</file>